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4" r:id="rId1"/>
  </p:sldMasterIdLst>
  <p:notesMasterIdLst>
    <p:notesMasterId r:id="rId40"/>
  </p:notesMasterIdLst>
  <p:sldIdLst>
    <p:sldId id="256" r:id="rId2"/>
    <p:sldId id="257" r:id="rId3"/>
    <p:sldId id="302" r:id="rId4"/>
    <p:sldId id="258" r:id="rId5"/>
    <p:sldId id="291" r:id="rId6"/>
    <p:sldId id="260" r:id="rId7"/>
    <p:sldId id="261" r:id="rId8"/>
    <p:sldId id="262" r:id="rId9"/>
    <p:sldId id="292" r:id="rId10"/>
    <p:sldId id="290" r:id="rId11"/>
    <p:sldId id="263" r:id="rId12"/>
    <p:sldId id="299" r:id="rId13"/>
    <p:sldId id="300" r:id="rId14"/>
    <p:sldId id="264" r:id="rId15"/>
    <p:sldId id="268" r:id="rId16"/>
    <p:sldId id="293" r:id="rId17"/>
    <p:sldId id="307" r:id="rId18"/>
    <p:sldId id="294" r:id="rId19"/>
    <p:sldId id="295" r:id="rId20"/>
    <p:sldId id="306" r:id="rId21"/>
    <p:sldId id="308" r:id="rId22"/>
    <p:sldId id="296" r:id="rId23"/>
    <p:sldId id="297" r:id="rId24"/>
    <p:sldId id="298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301" r:id="rId35"/>
    <p:sldId id="289" r:id="rId36"/>
    <p:sldId id="303" r:id="rId37"/>
    <p:sldId id="305" r:id="rId38"/>
    <p:sldId id="30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0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Vector length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3780</c:v>
                </c:pt>
                <c:pt idx="1">
                  <c:v>2448</c:v>
                </c:pt>
                <c:pt idx="2">
                  <c:v>3024</c:v>
                </c:pt>
                <c:pt idx="3">
                  <c:v>2232</c:v>
                </c:pt>
                <c:pt idx="4">
                  <c:v>2736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981056"/>
        <c:axId val="41982592"/>
      </c:line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Speed (in minutes)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4.8453330000000001</c:v>
                </c:pt>
                <c:pt idx="1">
                  <c:v>2.2993000000000001</c:v>
                </c:pt>
                <c:pt idx="2">
                  <c:v>2.9966330000000001</c:v>
                </c:pt>
                <c:pt idx="3">
                  <c:v>2.2313170000000002</c:v>
                </c:pt>
                <c:pt idx="4">
                  <c:v>3.5532170000000001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994112"/>
        <c:axId val="41992576"/>
      </c:lineChart>
      <c:catAx>
        <c:axId val="419810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41982592"/>
        <c:crosses val="autoZero"/>
        <c:auto val="1"/>
        <c:lblAlgn val="ctr"/>
        <c:lblOffset val="100"/>
        <c:noMultiLvlLbl val="0"/>
      </c:catAx>
      <c:valAx>
        <c:axId val="419825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1981056"/>
        <c:crosses val="autoZero"/>
        <c:crossBetween val="between"/>
      </c:valAx>
      <c:valAx>
        <c:axId val="419925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1994112"/>
        <c:crosses val="max"/>
        <c:crossBetween val="between"/>
      </c:valAx>
      <c:catAx>
        <c:axId val="41994112"/>
        <c:scaling>
          <c:orientation val="minMax"/>
        </c:scaling>
        <c:delete val="1"/>
        <c:axPos val="b"/>
        <c:majorTickMark val="out"/>
        <c:minorTickMark val="none"/>
        <c:tickLblPos val="nextTo"/>
        <c:crossAx val="41992576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4FB40-6B53-452A-BEFA-D01C8A44D88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5615CA-1CAF-4746-9A19-42EDE2804396}">
      <dgm:prSet phldrT="[Text]"/>
      <dgm:spPr/>
      <dgm:t>
        <a:bodyPr/>
        <a:lstStyle/>
        <a:p>
          <a:r>
            <a:rPr lang="en-US" dirty="0" smtClean="0"/>
            <a:t>IMPROVEMENTS</a:t>
          </a:r>
          <a:endParaRPr lang="en-US" dirty="0"/>
        </a:p>
      </dgm:t>
    </dgm:pt>
    <dgm:pt modelId="{F4956CCA-D409-4D4F-96B2-7F4DFF414EF6}" type="parTrans" cxnId="{EDB9584D-3574-49BE-AA19-7C6D1E4EE51F}">
      <dgm:prSet/>
      <dgm:spPr/>
      <dgm:t>
        <a:bodyPr/>
        <a:lstStyle/>
        <a:p>
          <a:endParaRPr lang="en-US"/>
        </a:p>
      </dgm:t>
    </dgm:pt>
    <dgm:pt modelId="{90D60412-A0B3-4B19-9699-7A79E920B180}" type="sibTrans" cxnId="{EDB9584D-3574-49BE-AA19-7C6D1E4EE51F}">
      <dgm:prSet/>
      <dgm:spPr/>
      <dgm:t>
        <a:bodyPr/>
        <a:lstStyle/>
        <a:p>
          <a:endParaRPr lang="en-US"/>
        </a:p>
      </dgm:t>
    </dgm:pt>
    <dgm:pt modelId="{4ABE0014-CD98-4FFC-807B-F7601E652762}">
      <dgm:prSet phldrT="[Text]"/>
      <dgm:spPr/>
      <dgm:t>
        <a:bodyPr/>
        <a:lstStyle/>
        <a:p>
          <a:r>
            <a:rPr lang="en-US" dirty="0" smtClean="0"/>
            <a:t>SPEED UP</a:t>
          </a:r>
        </a:p>
        <a:p>
          <a:r>
            <a:rPr lang="en-US" dirty="0" smtClean="0"/>
            <a:t>(Spatial Selective Approach)</a:t>
          </a:r>
          <a:endParaRPr lang="en-US" dirty="0"/>
        </a:p>
      </dgm:t>
    </dgm:pt>
    <dgm:pt modelId="{7F38C10A-F106-4784-99DD-557935B223FD}" type="parTrans" cxnId="{25BD1285-E6BF-432D-89DA-27F1B5C353B7}">
      <dgm:prSet/>
      <dgm:spPr/>
      <dgm:t>
        <a:bodyPr/>
        <a:lstStyle/>
        <a:p>
          <a:endParaRPr lang="en-US"/>
        </a:p>
      </dgm:t>
    </dgm:pt>
    <dgm:pt modelId="{072A8BDD-C588-4F30-8291-4CC0E620EDEE}" type="sibTrans" cxnId="{25BD1285-E6BF-432D-89DA-27F1B5C353B7}">
      <dgm:prSet/>
      <dgm:spPr/>
      <dgm:t>
        <a:bodyPr/>
        <a:lstStyle/>
        <a:p>
          <a:endParaRPr lang="en-US"/>
        </a:p>
      </dgm:t>
    </dgm:pt>
    <dgm:pt modelId="{B155BA0F-D82E-4DDF-AFE3-72EF8AA3A8CC}">
      <dgm:prSet phldrT="[Text]"/>
      <dgm:spPr/>
      <dgm:t>
        <a:bodyPr/>
        <a:lstStyle/>
        <a:p>
          <a:r>
            <a:rPr lang="en-US" dirty="0" smtClean="0"/>
            <a:t>PERFORMANCE</a:t>
          </a:r>
        </a:p>
        <a:p>
          <a:r>
            <a:rPr lang="en-US" dirty="0" smtClean="0"/>
            <a:t>(Multi-Level Approach)</a:t>
          </a:r>
          <a:endParaRPr lang="en-US" dirty="0"/>
        </a:p>
      </dgm:t>
    </dgm:pt>
    <dgm:pt modelId="{122B84CE-96F8-4C8E-B937-E71C967EE1A2}" type="parTrans" cxnId="{E2D8B03B-43E5-4AFC-8F23-0D918EFCB02A}">
      <dgm:prSet/>
      <dgm:spPr/>
      <dgm:t>
        <a:bodyPr/>
        <a:lstStyle/>
        <a:p>
          <a:endParaRPr lang="en-US"/>
        </a:p>
      </dgm:t>
    </dgm:pt>
    <dgm:pt modelId="{969D826D-2EF7-4A2F-B6C5-CFB660B59EAA}" type="sibTrans" cxnId="{E2D8B03B-43E5-4AFC-8F23-0D918EFCB02A}">
      <dgm:prSet/>
      <dgm:spPr/>
      <dgm:t>
        <a:bodyPr/>
        <a:lstStyle/>
        <a:p>
          <a:endParaRPr lang="en-US"/>
        </a:p>
      </dgm:t>
    </dgm:pt>
    <dgm:pt modelId="{3684878A-49A5-4996-BCDD-D8385799EA53}" type="pres">
      <dgm:prSet presAssocID="{B594FB40-6B53-452A-BEFA-D01C8A44D8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2B5E64-0C41-4D95-B37A-CE6E5D6F881C}" type="pres">
      <dgm:prSet presAssocID="{DF5615CA-1CAF-4746-9A19-42EDE2804396}" presName="hierRoot1" presStyleCnt="0">
        <dgm:presLayoutVars>
          <dgm:hierBranch val="init"/>
        </dgm:presLayoutVars>
      </dgm:prSet>
      <dgm:spPr/>
    </dgm:pt>
    <dgm:pt modelId="{33B16FA6-7D35-4CEE-8609-37C29411BAE3}" type="pres">
      <dgm:prSet presAssocID="{DF5615CA-1CAF-4746-9A19-42EDE2804396}" presName="rootComposite1" presStyleCnt="0"/>
      <dgm:spPr/>
    </dgm:pt>
    <dgm:pt modelId="{DD84EBE4-A71D-42A3-A4B5-D879393492B0}" type="pres">
      <dgm:prSet presAssocID="{DF5615CA-1CAF-4746-9A19-42EDE2804396}" presName="rootText1" presStyleLbl="node0" presStyleIdx="0" presStyleCnt="1" custLinFactNeighborX="-8366" custLinFactNeighborY="4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DC0E3-4704-4658-A48F-8AC016B6AA53}" type="pres">
      <dgm:prSet presAssocID="{DF5615CA-1CAF-4746-9A19-42EDE280439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E587EE-057D-42D5-97F0-0B3F752BBD8E}" type="pres">
      <dgm:prSet presAssocID="{DF5615CA-1CAF-4746-9A19-42EDE2804396}" presName="hierChild2" presStyleCnt="0"/>
      <dgm:spPr/>
    </dgm:pt>
    <dgm:pt modelId="{36173271-9B20-438D-B97E-1A786B8CCD32}" type="pres">
      <dgm:prSet presAssocID="{7F38C10A-F106-4784-99DD-557935B223F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FF16D551-8E4D-4D23-87CD-AC66C82C0D1D}" type="pres">
      <dgm:prSet presAssocID="{4ABE0014-CD98-4FFC-807B-F7601E652762}" presName="hierRoot2" presStyleCnt="0">
        <dgm:presLayoutVars>
          <dgm:hierBranch val="init"/>
        </dgm:presLayoutVars>
      </dgm:prSet>
      <dgm:spPr/>
    </dgm:pt>
    <dgm:pt modelId="{0B328D0B-EC07-4A5C-841D-22D1EFBC12E3}" type="pres">
      <dgm:prSet presAssocID="{4ABE0014-CD98-4FFC-807B-F7601E652762}" presName="rootComposite" presStyleCnt="0"/>
      <dgm:spPr/>
    </dgm:pt>
    <dgm:pt modelId="{CCA1B220-DDA0-4D04-87E2-3CB0322D6AEA}" type="pres">
      <dgm:prSet presAssocID="{4ABE0014-CD98-4FFC-807B-F7601E65276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FE7CCD-77AA-455A-B45B-31727451F1EF}" type="pres">
      <dgm:prSet presAssocID="{4ABE0014-CD98-4FFC-807B-F7601E652762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C942AB-0119-42B7-9260-D0BB8F86E8E4}" type="pres">
      <dgm:prSet presAssocID="{4ABE0014-CD98-4FFC-807B-F7601E652762}" presName="hierChild4" presStyleCnt="0"/>
      <dgm:spPr/>
    </dgm:pt>
    <dgm:pt modelId="{35897BE4-360D-43A4-8E3D-625AA77A0E3C}" type="pres">
      <dgm:prSet presAssocID="{4ABE0014-CD98-4FFC-807B-F7601E652762}" presName="hierChild5" presStyleCnt="0"/>
      <dgm:spPr/>
    </dgm:pt>
    <dgm:pt modelId="{DD2B6D8B-4349-48C2-9653-BD97C59712F6}" type="pres">
      <dgm:prSet presAssocID="{122B84CE-96F8-4C8E-B937-E71C967EE1A2}" presName="Name64" presStyleLbl="parChTrans1D2" presStyleIdx="1" presStyleCnt="2"/>
      <dgm:spPr/>
      <dgm:t>
        <a:bodyPr/>
        <a:lstStyle/>
        <a:p>
          <a:endParaRPr lang="en-US"/>
        </a:p>
      </dgm:t>
    </dgm:pt>
    <dgm:pt modelId="{1FAA237D-C31D-4648-8706-07643DAD4E51}" type="pres">
      <dgm:prSet presAssocID="{B155BA0F-D82E-4DDF-AFE3-72EF8AA3A8CC}" presName="hierRoot2" presStyleCnt="0">
        <dgm:presLayoutVars>
          <dgm:hierBranch val="init"/>
        </dgm:presLayoutVars>
      </dgm:prSet>
      <dgm:spPr/>
    </dgm:pt>
    <dgm:pt modelId="{6ECDB829-669B-4536-BA87-7FB5E71F8BAC}" type="pres">
      <dgm:prSet presAssocID="{B155BA0F-D82E-4DDF-AFE3-72EF8AA3A8CC}" presName="rootComposite" presStyleCnt="0"/>
      <dgm:spPr/>
    </dgm:pt>
    <dgm:pt modelId="{906334B2-63E7-4A10-A2F7-C0AACDA5BC36}" type="pres">
      <dgm:prSet presAssocID="{B155BA0F-D82E-4DDF-AFE3-72EF8AA3A8C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3D8927-7122-4451-AFB1-B30F07C9F52C}" type="pres">
      <dgm:prSet presAssocID="{B155BA0F-D82E-4DDF-AFE3-72EF8AA3A8CC}" presName="rootConnector" presStyleLbl="node2" presStyleIdx="1" presStyleCnt="2"/>
      <dgm:spPr/>
      <dgm:t>
        <a:bodyPr/>
        <a:lstStyle/>
        <a:p>
          <a:endParaRPr lang="en-US"/>
        </a:p>
      </dgm:t>
    </dgm:pt>
    <dgm:pt modelId="{AED54DCB-50E5-4094-9D8A-53FC00CDDD6A}" type="pres">
      <dgm:prSet presAssocID="{B155BA0F-D82E-4DDF-AFE3-72EF8AA3A8CC}" presName="hierChild4" presStyleCnt="0"/>
      <dgm:spPr/>
    </dgm:pt>
    <dgm:pt modelId="{00EC32F1-CC0A-4E2A-A29B-4A57F50AF203}" type="pres">
      <dgm:prSet presAssocID="{B155BA0F-D82E-4DDF-AFE3-72EF8AA3A8CC}" presName="hierChild5" presStyleCnt="0"/>
      <dgm:spPr/>
    </dgm:pt>
    <dgm:pt modelId="{94BD063D-7F32-46C9-8C76-1BA065EA4A2C}" type="pres">
      <dgm:prSet presAssocID="{DF5615CA-1CAF-4746-9A19-42EDE2804396}" presName="hierChild3" presStyleCnt="0"/>
      <dgm:spPr/>
    </dgm:pt>
  </dgm:ptLst>
  <dgm:cxnLst>
    <dgm:cxn modelId="{A9CB00F4-58CF-4461-8259-0E18EE96AB55}" type="presOf" srcId="{B594FB40-6B53-452A-BEFA-D01C8A44D888}" destId="{3684878A-49A5-4996-BCDD-D8385799EA53}" srcOrd="0" destOrd="0" presId="urn:microsoft.com/office/officeart/2009/3/layout/HorizontalOrganizationChart"/>
    <dgm:cxn modelId="{28287563-3E3C-456C-9DEE-65FA560070AD}" type="presOf" srcId="{4ABE0014-CD98-4FFC-807B-F7601E652762}" destId="{CCA1B220-DDA0-4D04-87E2-3CB0322D6AEA}" srcOrd="0" destOrd="0" presId="urn:microsoft.com/office/officeart/2009/3/layout/HorizontalOrganizationChart"/>
    <dgm:cxn modelId="{E2D8B03B-43E5-4AFC-8F23-0D918EFCB02A}" srcId="{DF5615CA-1CAF-4746-9A19-42EDE2804396}" destId="{B155BA0F-D82E-4DDF-AFE3-72EF8AA3A8CC}" srcOrd="1" destOrd="0" parTransId="{122B84CE-96F8-4C8E-B937-E71C967EE1A2}" sibTransId="{969D826D-2EF7-4A2F-B6C5-CFB660B59EAA}"/>
    <dgm:cxn modelId="{A9C1E3E9-0FD9-4F6B-BA3C-0F6EF5E84F7A}" type="presOf" srcId="{122B84CE-96F8-4C8E-B937-E71C967EE1A2}" destId="{DD2B6D8B-4349-48C2-9653-BD97C59712F6}" srcOrd="0" destOrd="0" presId="urn:microsoft.com/office/officeart/2009/3/layout/HorizontalOrganizationChart"/>
    <dgm:cxn modelId="{06EEEA68-B8B5-436F-8D3F-09B5F59FF173}" type="presOf" srcId="{DF5615CA-1CAF-4746-9A19-42EDE2804396}" destId="{DD84EBE4-A71D-42A3-A4B5-D879393492B0}" srcOrd="0" destOrd="0" presId="urn:microsoft.com/office/officeart/2009/3/layout/HorizontalOrganizationChart"/>
    <dgm:cxn modelId="{D6BE4AB3-F4D3-4775-9F57-922130C4683A}" type="presOf" srcId="{B155BA0F-D82E-4DDF-AFE3-72EF8AA3A8CC}" destId="{5A3D8927-7122-4451-AFB1-B30F07C9F52C}" srcOrd="1" destOrd="0" presId="urn:microsoft.com/office/officeart/2009/3/layout/HorizontalOrganizationChart"/>
    <dgm:cxn modelId="{7B621B4E-0A3E-4975-AB2C-84A28307FE2A}" type="presOf" srcId="{DF5615CA-1CAF-4746-9A19-42EDE2804396}" destId="{7D6DC0E3-4704-4658-A48F-8AC016B6AA53}" srcOrd="1" destOrd="0" presId="urn:microsoft.com/office/officeart/2009/3/layout/HorizontalOrganizationChart"/>
    <dgm:cxn modelId="{EDB9584D-3574-49BE-AA19-7C6D1E4EE51F}" srcId="{B594FB40-6B53-452A-BEFA-D01C8A44D888}" destId="{DF5615CA-1CAF-4746-9A19-42EDE2804396}" srcOrd="0" destOrd="0" parTransId="{F4956CCA-D409-4D4F-96B2-7F4DFF414EF6}" sibTransId="{90D60412-A0B3-4B19-9699-7A79E920B180}"/>
    <dgm:cxn modelId="{BB25CA44-E3C6-4141-BE13-CEAE8F87FE44}" type="presOf" srcId="{4ABE0014-CD98-4FFC-807B-F7601E652762}" destId="{5BFE7CCD-77AA-455A-B45B-31727451F1EF}" srcOrd="1" destOrd="0" presId="urn:microsoft.com/office/officeart/2009/3/layout/HorizontalOrganizationChart"/>
    <dgm:cxn modelId="{BC8464E0-E4A2-4B51-93BB-29BB3BBCA492}" type="presOf" srcId="{7F38C10A-F106-4784-99DD-557935B223FD}" destId="{36173271-9B20-438D-B97E-1A786B8CCD32}" srcOrd="0" destOrd="0" presId="urn:microsoft.com/office/officeart/2009/3/layout/HorizontalOrganizationChart"/>
    <dgm:cxn modelId="{A9FDE89B-D1E4-4C1D-8577-C394C3F7CCF2}" type="presOf" srcId="{B155BA0F-D82E-4DDF-AFE3-72EF8AA3A8CC}" destId="{906334B2-63E7-4A10-A2F7-C0AACDA5BC36}" srcOrd="0" destOrd="0" presId="urn:microsoft.com/office/officeart/2009/3/layout/HorizontalOrganizationChart"/>
    <dgm:cxn modelId="{25BD1285-E6BF-432D-89DA-27F1B5C353B7}" srcId="{DF5615CA-1CAF-4746-9A19-42EDE2804396}" destId="{4ABE0014-CD98-4FFC-807B-F7601E652762}" srcOrd="0" destOrd="0" parTransId="{7F38C10A-F106-4784-99DD-557935B223FD}" sibTransId="{072A8BDD-C588-4F30-8291-4CC0E620EDEE}"/>
    <dgm:cxn modelId="{D4932FAB-BF8D-425C-9409-0435A4294ED2}" type="presParOf" srcId="{3684878A-49A5-4996-BCDD-D8385799EA53}" destId="{0F2B5E64-0C41-4D95-B37A-CE6E5D6F881C}" srcOrd="0" destOrd="0" presId="urn:microsoft.com/office/officeart/2009/3/layout/HorizontalOrganizationChart"/>
    <dgm:cxn modelId="{3C6F67C6-F298-47C9-B0F4-59AED4120399}" type="presParOf" srcId="{0F2B5E64-0C41-4D95-B37A-CE6E5D6F881C}" destId="{33B16FA6-7D35-4CEE-8609-37C29411BAE3}" srcOrd="0" destOrd="0" presId="urn:microsoft.com/office/officeart/2009/3/layout/HorizontalOrganizationChart"/>
    <dgm:cxn modelId="{DFB8F086-0889-47B9-AC99-978F817F0B75}" type="presParOf" srcId="{33B16FA6-7D35-4CEE-8609-37C29411BAE3}" destId="{DD84EBE4-A71D-42A3-A4B5-D879393492B0}" srcOrd="0" destOrd="0" presId="urn:microsoft.com/office/officeart/2009/3/layout/HorizontalOrganizationChart"/>
    <dgm:cxn modelId="{C545DD74-F49A-45E3-AE46-9A8927CB2323}" type="presParOf" srcId="{33B16FA6-7D35-4CEE-8609-37C29411BAE3}" destId="{7D6DC0E3-4704-4658-A48F-8AC016B6AA53}" srcOrd="1" destOrd="0" presId="urn:microsoft.com/office/officeart/2009/3/layout/HorizontalOrganizationChart"/>
    <dgm:cxn modelId="{AAE58641-626A-43DE-A717-98C4396CFC50}" type="presParOf" srcId="{0F2B5E64-0C41-4D95-B37A-CE6E5D6F881C}" destId="{18E587EE-057D-42D5-97F0-0B3F752BBD8E}" srcOrd="1" destOrd="0" presId="urn:microsoft.com/office/officeart/2009/3/layout/HorizontalOrganizationChart"/>
    <dgm:cxn modelId="{A191935D-3CB7-4EA3-848A-7C6895580A25}" type="presParOf" srcId="{18E587EE-057D-42D5-97F0-0B3F752BBD8E}" destId="{36173271-9B20-438D-B97E-1A786B8CCD32}" srcOrd="0" destOrd="0" presId="urn:microsoft.com/office/officeart/2009/3/layout/HorizontalOrganizationChart"/>
    <dgm:cxn modelId="{2C967E1D-F4DF-47CF-BD6F-3AB47A17B6D7}" type="presParOf" srcId="{18E587EE-057D-42D5-97F0-0B3F752BBD8E}" destId="{FF16D551-8E4D-4D23-87CD-AC66C82C0D1D}" srcOrd="1" destOrd="0" presId="urn:microsoft.com/office/officeart/2009/3/layout/HorizontalOrganizationChart"/>
    <dgm:cxn modelId="{EB090929-252A-40F3-95D4-33E049BBE5BC}" type="presParOf" srcId="{FF16D551-8E4D-4D23-87CD-AC66C82C0D1D}" destId="{0B328D0B-EC07-4A5C-841D-22D1EFBC12E3}" srcOrd="0" destOrd="0" presId="urn:microsoft.com/office/officeart/2009/3/layout/HorizontalOrganizationChart"/>
    <dgm:cxn modelId="{E0B6F07E-E923-48F0-B60C-D201BD0610F5}" type="presParOf" srcId="{0B328D0B-EC07-4A5C-841D-22D1EFBC12E3}" destId="{CCA1B220-DDA0-4D04-87E2-3CB0322D6AEA}" srcOrd="0" destOrd="0" presId="urn:microsoft.com/office/officeart/2009/3/layout/HorizontalOrganizationChart"/>
    <dgm:cxn modelId="{A323428B-0BE2-415C-9A26-246D1B751B35}" type="presParOf" srcId="{0B328D0B-EC07-4A5C-841D-22D1EFBC12E3}" destId="{5BFE7CCD-77AA-455A-B45B-31727451F1EF}" srcOrd="1" destOrd="0" presId="urn:microsoft.com/office/officeart/2009/3/layout/HorizontalOrganizationChart"/>
    <dgm:cxn modelId="{7433B1C3-F7BA-446F-B93C-3ACF1ECD0750}" type="presParOf" srcId="{FF16D551-8E4D-4D23-87CD-AC66C82C0D1D}" destId="{D1C942AB-0119-42B7-9260-D0BB8F86E8E4}" srcOrd="1" destOrd="0" presId="urn:microsoft.com/office/officeart/2009/3/layout/HorizontalOrganizationChart"/>
    <dgm:cxn modelId="{B6403EB4-1A4F-42CF-BDB3-FDD5177B044B}" type="presParOf" srcId="{FF16D551-8E4D-4D23-87CD-AC66C82C0D1D}" destId="{35897BE4-360D-43A4-8E3D-625AA77A0E3C}" srcOrd="2" destOrd="0" presId="urn:microsoft.com/office/officeart/2009/3/layout/HorizontalOrganizationChart"/>
    <dgm:cxn modelId="{E9632A80-CEC3-4896-B63B-BBF1AE1ACD52}" type="presParOf" srcId="{18E587EE-057D-42D5-97F0-0B3F752BBD8E}" destId="{DD2B6D8B-4349-48C2-9653-BD97C59712F6}" srcOrd="2" destOrd="0" presId="urn:microsoft.com/office/officeart/2009/3/layout/HorizontalOrganizationChart"/>
    <dgm:cxn modelId="{9FA767B0-7F4A-4E4D-8268-3DB73C8F378B}" type="presParOf" srcId="{18E587EE-057D-42D5-97F0-0B3F752BBD8E}" destId="{1FAA237D-C31D-4648-8706-07643DAD4E51}" srcOrd="3" destOrd="0" presId="urn:microsoft.com/office/officeart/2009/3/layout/HorizontalOrganizationChart"/>
    <dgm:cxn modelId="{B7CC9676-1B98-4AAF-AD3B-201DBCB11270}" type="presParOf" srcId="{1FAA237D-C31D-4648-8706-07643DAD4E51}" destId="{6ECDB829-669B-4536-BA87-7FB5E71F8BAC}" srcOrd="0" destOrd="0" presId="urn:microsoft.com/office/officeart/2009/3/layout/HorizontalOrganizationChart"/>
    <dgm:cxn modelId="{EA8F429E-444B-4B7D-B068-800C1CA78083}" type="presParOf" srcId="{6ECDB829-669B-4536-BA87-7FB5E71F8BAC}" destId="{906334B2-63E7-4A10-A2F7-C0AACDA5BC36}" srcOrd="0" destOrd="0" presId="urn:microsoft.com/office/officeart/2009/3/layout/HorizontalOrganizationChart"/>
    <dgm:cxn modelId="{E0E21127-D187-44E9-8F7E-812D40B970C6}" type="presParOf" srcId="{6ECDB829-669B-4536-BA87-7FB5E71F8BAC}" destId="{5A3D8927-7122-4451-AFB1-B30F07C9F52C}" srcOrd="1" destOrd="0" presId="urn:microsoft.com/office/officeart/2009/3/layout/HorizontalOrganizationChart"/>
    <dgm:cxn modelId="{D599A0D0-16B1-4522-923E-15929CD33999}" type="presParOf" srcId="{1FAA237D-C31D-4648-8706-07643DAD4E51}" destId="{AED54DCB-50E5-4094-9D8A-53FC00CDDD6A}" srcOrd="1" destOrd="0" presId="urn:microsoft.com/office/officeart/2009/3/layout/HorizontalOrganizationChart"/>
    <dgm:cxn modelId="{69426A08-C8EF-4074-AAFB-7E9D50D0A7AD}" type="presParOf" srcId="{1FAA237D-C31D-4648-8706-07643DAD4E51}" destId="{00EC32F1-CC0A-4E2A-A29B-4A57F50AF203}" srcOrd="2" destOrd="0" presId="urn:microsoft.com/office/officeart/2009/3/layout/HorizontalOrganizationChart"/>
    <dgm:cxn modelId="{2D3B7C64-B5FB-4164-83D4-BB559B7260C7}" type="presParOf" srcId="{0F2B5E64-0C41-4D95-B37A-CE6E5D6F881C}" destId="{94BD063D-7F32-46C9-8C76-1BA065EA4A2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B6D8B-4349-48C2-9653-BD97C59712F6}">
      <dsp:nvSpPr>
        <dsp:cNvPr id="0" name=""/>
        <dsp:cNvSpPr/>
      </dsp:nvSpPr>
      <dsp:spPr>
        <a:xfrm>
          <a:off x="2768203" y="2073151"/>
          <a:ext cx="556617" cy="554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9796" y="0"/>
              </a:lnTo>
              <a:lnTo>
                <a:pt x="279796" y="554012"/>
              </a:lnTo>
              <a:lnTo>
                <a:pt x="556617" y="5540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73271-9B20-438D-B97E-1A786B8CCD32}">
      <dsp:nvSpPr>
        <dsp:cNvPr id="0" name=""/>
        <dsp:cNvSpPr/>
      </dsp:nvSpPr>
      <dsp:spPr>
        <a:xfrm>
          <a:off x="2768203" y="1436836"/>
          <a:ext cx="556617" cy="636314"/>
        </a:xfrm>
        <a:custGeom>
          <a:avLst/>
          <a:gdLst/>
          <a:ahLst/>
          <a:cxnLst/>
          <a:rect l="0" t="0" r="0" b="0"/>
          <a:pathLst>
            <a:path>
              <a:moveTo>
                <a:pt x="0" y="636314"/>
              </a:moveTo>
              <a:lnTo>
                <a:pt x="279796" y="636314"/>
              </a:lnTo>
              <a:lnTo>
                <a:pt x="279796" y="0"/>
              </a:lnTo>
              <a:lnTo>
                <a:pt x="5566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EBE4-A71D-42A3-A4B5-D879393492B0}">
      <dsp:nvSpPr>
        <dsp:cNvPr id="0" name=""/>
        <dsp:cNvSpPr/>
      </dsp:nvSpPr>
      <dsp:spPr>
        <a:xfrm>
          <a:off x="0" y="1651000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IMPROVEMENTS</a:t>
          </a:r>
          <a:endParaRPr lang="en-US" sz="1900" kern="1200" dirty="0"/>
        </a:p>
      </dsp:txBody>
      <dsp:txXfrm>
        <a:off x="0" y="1651000"/>
        <a:ext cx="2768203" cy="844301"/>
      </dsp:txXfrm>
    </dsp:sp>
    <dsp:sp modelId="{CCA1B220-DDA0-4D04-87E2-3CB0322D6AEA}">
      <dsp:nvSpPr>
        <dsp:cNvPr id="0" name=""/>
        <dsp:cNvSpPr/>
      </dsp:nvSpPr>
      <dsp:spPr>
        <a:xfrm>
          <a:off x="3324820" y="1014685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SPEED UP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(Spatial Selective Approach)</a:t>
          </a:r>
          <a:endParaRPr lang="en-US" sz="1900" kern="1200" dirty="0"/>
        </a:p>
      </dsp:txBody>
      <dsp:txXfrm>
        <a:off x="3324820" y="1014685"/>
        <a:ext cx="2768203" cy="844301"/>
      </dsp:txXfrm>
    </dsp:sp>
    <dsp:sp modelId="{906334B2-63E7-4A10-A2F7-C0AACDA5BC36}">
      <dsp:nvSpPr>
        <dsp:cNvPr id="0" name=""/>
        <dsp:cNvSpPr/>
      </dsp:nvSpPr>
      <dsp:spPr>
        <a:xfrm>
          <a:off x="3324820" y="2205012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PERFORMANCE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(Multi-Level Approach)</a:t>
          </a:r>
          <a:endParaRPr lang="en-US" sz="1900" kern="1200" dirty="0"/>
        </a:p>
      </dsp:txBody>
      <dsp:txXfrm>
        <a:off x="3324820" y="2205012"/>
        <a:ext cx="2768203" cy="84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8242-06C0-45E0-A2F6-61B7C8A66243}" type="datetimeFigureOut">
              <a:rPr lang="en-US" smtClean="0"/>
              <a:t>4/9/2011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35E39-9A53-4384-AFE8-B1F6847F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35E39-9A53-4384-AFE8-B1F6847F6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92005-6B42-4760-9B1B-9AAF1726F794}" type="slidenum">
              <a:rPr lang="en-US"/>
              <a:pPr/>
              <a:t>26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88239-5A07-472A-968F-2C5E7A08360E}" type="slidenum">
              <a:rPr lang="en-US"/>
              <a:pPr/>
              <a:t>27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94269-7D7E-454A-BEEC-EA7B0577EDB1}" type="slidenum">
              <a:rPr lang="en-US"/>
              <a:pPr/>
              <a:t>28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07E13-6A77-4620-8AE8-D565ADBD6DA4}" type="slidenum">
              <a:rPr lang="en-US"/>
              <a:pPr/>
              <a:t>29</a:t>
            </a:fld>
            <a:endParaRPr lang="en-US"/>
          </a:p>
        </p:txBody>
      </p:sp>
      <p:sp>
        <p:nvSpPr>
          <p:cNvPr id="146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AFB97-5B3C-467D-943B-73CD7D64B3EF}" type="slidenum">
              <a:rPr lang="en-US"/>
              <a:pPr/>
              <a:t>30</a:t>
            </a:fld>
            <a:endParaRPr lang="en-US"/>
          </a:p>
        </p:txBody>
      </p:sp>
      <p:sp>
        <p:nvSpPr>
          <p:cNvPr id="146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48B68B-74A0-4352-9DB8-6D706A338356}" type="slidenum">
              <a:rPr lang="en-US"/>
              <a:pPr/>
              <a:t>31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3EBD5-B1E7-43AF-BACF-684BEBEEB1EF}" type="slidenum">
              <a:rPr lang="en-US"/>
              <a:pPr/>
              <a:t>32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1B0AF-0668-46FE-AB92-75939E0FA236}" type="slidenum">
              <a:rPr lang="en-US"/>
              <a:pPr/>
              <a:t>33</a:t>
            </a:fld>
            <a:endParaRPr lang="en-US"/>
          </a:p>
        </p:txBody>
      </p:sp>
      <p:sp>
        <p:nvSpPr>
          <p:cNvPr id="156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4252913" y="0"/>
          <a:ext cx="4891087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Image" r:id="rId3" imgW="8228571" imgH="8711111" progId="Photoshop.Image.6">
                  <p:embed/>
                </p:oleObj>
              </mc:Choice>
              <mc:Fallback>
                <p:oleObj name="Image" r:id="rId3" imgW="8228571" imgH="871111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4252913" y="0"/>
                        <a:ext cx="4891087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accent1">
                                    <a:gamma/>
                                    <a:tint val="72941"/>
                                    <a:invGamma/>
                                    <a:alpha val="39999"/>
                                  </a:scheme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Rectangle 18" descr="Light horizontal"/>
          <p:cNvSpPr>
            <a:spLocks noChangeArrowheads="1"/>
          </p:cNvSpPr>
          <p:nvPr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ltGray">
          <a:xfrm flipV="1">
            <a:off x="0" y="4267200"/>
            <a:ext cx="9144000" cy="11064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AutoShape 21"/>
          <p:cNvSpPr>
            <a:spLocks noChangeArrowheads="1"/>
          </p:cNvSpPr>
          <p:nvPr/>
        </p:nvSpPr>
        <p:spPr bwMode="ltGray">
          <a:xfrm>
            <a:off x="1474788" y="5156200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3548063"/>
            <a:ext cx="7239000" cy="137160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614488" y="5224463"/>
            <a:ext cx="68580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4254500" y="6088063"/>
            <a:ext cx="1079500" cy="603250"/>
            <a:chOff x="2680" y="3678"/>
            <a:chExt cx="680" cy="380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200" b="1">
                  <a:solidFill>
                    <a:schemeClr val="tx2"/>
                  </a:solidFill>
                  <a:latin typeface="Verdana" pitchFamily="34" charset="0"/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3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62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88" y="319088"/>
            <a:ext cx="71628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667000" cy="255588"/>
          </a:xfrm>
        </p:spPr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0" y="64008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57600" y="6386513"/>
            <a:ext cx="2133600" cy="211137"/>
          </a:xfrm>
        </p:spPr>
        <p:txBody>
          <a:bodyPr/>
          <a:lstStyle>
            <a:lvl1pPr>
              <a:defRPr/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7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650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21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512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689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986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9470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954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 descr="Light horizontal"/>
          <p:cNvSpPr>
            <a:spLocks noChangeArrowheads="1"/>
          </p:cNvSpPr>
          <p:nvPr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invGray">
          <a:xfrm>
            <a:off x="0" y="-26988"/>
            <a:ext cx="9144000" cy="6921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gray">
          <a:xfrm>
            <a:off x="468313" y="6410325"/>
            <a:ext cx="8424862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2" name="AutoShape 18"/>
          <p:cNvSpPr>
            <a:spLocks noChangeArrowheads="1"/>
          </p:cNvSpPr>
          <p:nvPr/>
        </p:nvSpPr>
        <p:spPr bwMode="blackWhite">
          <a:xfrm>
            <a:off x="468313" y="233363"/>
            <a:ext cx="7488237" cy="7207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667000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</a:defRPr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4/9/2011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008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386513"/>
            <a:ext cx="21336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547688" y="319088"/>
            <a:ext cx="7162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ltGray">
          <a:xfrm rot="5400000">
            <a:off x="8397876" y="-136525"/>
            <a:ext cx="284162" cy="750887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534400" cy="56356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Pedestrian Detection and Localization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69423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Đặng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ươn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0612743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Bùi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Huỳnh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Bửu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0612733</a:t>
            </a:r>
          </a:p>
          <a:p>
            <a:pPr lvl="1"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Advisor: </a:t>
            </a:r>
          </a:p>
          <a:p>
            <a:pPr marL="0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A.Professor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Hoài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UNIVERSITY OF SCIENCE </a:t>
            </a: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ADVANCED PROGRAM IN COMPUTER SCIENCE </a:t>
            </a: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Year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7647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569540"/>
              </p:ext>
            </p:extLst>
          </p:nvPr>
        </p:nvGraphicFramePr>
        <p:xfrm>
          <a:off x="457200" y="1600200"/>
          <a:ext cx="3352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37160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INRIA pedestrian dataset</a:t>
                      </a:r>
                      <a:endParaRPr lang="en-US" sz="2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55618"/>
            <a:ext cx="4724400" cy="367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57320"/>
              </p:ext>
            </p:extLst>
          </p:nvPr>
        </p:nvGraphicFramePr>
        <p:xfrm>
          <a:off x="457200" y="2971801"/>
          <a:ext cx="3352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189869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Train:</a:t>
                      </a:r>
                    </a:p>
                    <a:p>
                      <a:r>
                        <a:rPr lang="en-US" sz="2200" dirty="0" smtClean="0"/>
                        <a:t>1208 positive windows</a:t>
                      </a:r>
                    </a:p>
                    <a:p>
                      <a:r>
                        <a:rPr lang="en-US" sz="2200" dirty="0" smtClean="0"/>
                        <a:t>1218 negative images</a:t>
                      </a:r>
                      <a:endParaRPr lang="en-US" sz="2200" dirty="0"/>
                    </a:p>
                  </a:txBody>
                  <a:tcPr/>
                </a:tc>
              </a:tr>
              <a:tr h="117233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Test:</a:t>
                      </a:r>
                    </a:p>
                    <a:p>
                      <a:r>
                        <a:rPr lang="en-US" sz="2200" dirty="0" smtClean="0"/>
                        <a:t>566 positive windows</a:t>
                      </a:r>
                    </a:p>
                    <a:p>
                      <a:r>
                        <a:rPr lang="en-US" sz="2200" dirty="0" smtClean="0"/>
                        <a:t>453 negative images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3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7620268" cy="522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Learning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580"/>
            <a:ext cx="7239000" cy="54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78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Detection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315200" cy="555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7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Scan image at all positions and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4122738" cy="2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748209" cy="143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63" y="3737371"/>
            <a:ext cx="724546" cy="144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2051" idx="1"/>
          </p:cNvCxnSpPr>
          <p:nvPr/>
        </p:nvCxnSpPr>
        <p:spPr>
          <a:xfrm flipV="1">
            <a:off x="2438400" y="2700632"/>
            <a:ext cx="2895600" cy="118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052" idx="1"/>
          </p:cNvCxnSpPr>
          <p:nvPr/>
        </p:nvCxnSpPr>
        <p:spPr>
          <a:xfrm>
            <a:off x="3962400" y="3737371"/>
            <a:ext cx="1395263" cy="7221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34200" y="30480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Object/Non-object classifier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6082209" y="2700632"/>
            <a:ext cx="851991" cy="80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6082209" y="3505200"/>
            <a:ext cx="851991" cy="9542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601" y="1709459"/>
            <a:ext cx="5172797" cy="3982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966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68717503"/>
              </p:ext>
            </p:extLst>
          </p:nvPr>
        </p:nvGraphicFramePr>
        <p:xfrm>
          <a:off x="9144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Selective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24100"/>
            <a:ext cx="17907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6" idx="2"/>
          </p:cNvCxnSpPr>
          <p:nvPr/>
        </p:nvCxnSpPr>
        <p:spPr>
          <a:xfrm flipH="1" flipV="1">
            <a:off x="1866900" y="2017931"/>
            <a:ext cx="19050" cy="1792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2500" y="1371600"/>
            <a:ext cx="18288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ess informative region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3295"/>
            <a:ext cx="10858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1036"/>
            <a:ext cx="6762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4109"/>
            <a:ext cx="1057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99309"/>
            <a:ext cx="6953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5410200" y="3581400"/>
            <a:ext cx="762000" cy="97840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29000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6965" y="4572000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9111" y="4569813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75936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548884" y="5029200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14800" y="58790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Selective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3827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172200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4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up a system which automatically detects </a:t>
            </a:r>
            <a:r>
              <a:rPr lang="en-US" dirty="0"/>
              <a:t>and </a:t>
            </a:r>
            <a:r>
              <a:rPr lang="en-US" dirty="0" smtClean="0"/>
              <a:t>localizes </a:t>
            </a:r>
            <a:r>
              <a:rPr lang="en-US" dirty="0"/>
              <a:t>pedestrians in static </a:t>
            </a:r>
            <a:r>
              <a:rPr lang="en-US" dirty="0" smtClean="0"/>
              <a:t>image.</a:t>
            </a:r>
          </a:p>
          <a:p>
            <a:r>
              <a:rPr lang="en-US" dirty="0" smtClean="0"/>
              <a:t>Constraints: </a:t>
            </a:r>
          </a:p>
          <a:p>
            <a:pPr lvl="1"/>
            <a:r>
              <a:rPr lang="en-US" dirty="0" smtClean="0"/>
              <a:t>Pedestrians stand up and fully visible people.</a:t>
            </a:r>
          </a:p>
          <a:p>
            <a:pPr lvl="1"/>
            <a:r>
              <a:rPr lang="en-US" dirty="0" smtClean="0"/>
              <a:t>Size </a:t>
            </a:r>
            <a:r>
              <a:rPr lang="en-US" dirty="0"/>
              <a:t>of </a:t>
            </a:r>
            <a:r>
              <a:rPr lang="en-US" dirty="0" smtClean="0"/>
              <a:t>pedestrian is not less than 64x128 pixels.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Length </a:t>
            </a:r>
            <a:r>
              <a:rPr lang="en-US" dirty="0" err="1" smtClean="0"/>
              <a:t>v.s</a:t>
            </a:r>
            <a:r>
              <a:rPr lang="en-US" dirty="0" smtClean="0"/>
              <a:t> Speed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606133"/>
              </p:ext>
            </p:extLst>
          </p:nvPr>
        </p:nvGraphicFramePr>
        <p:xfrm>
          <a:off x="457200" y="1752600"/>
          <a:ext cx="7391400" cy="399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92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A:B </a:t>
            </a:r>
            <a:r>
              <a:rPr lang="en-US" dirty="0" smtClean="0">
                <a:sym typeface="Wingdings" pitchFamily="2" charset="2"/>
              </a:rPr>
              <a:t> Deleted cell(s): Overlap cell(s)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59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enhance the performance by getting more information about shape and contour of object.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0" name="Picture 8" descr="D:\INRIAPerson\My\M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617" y="1524001"/>
            <a:ext cx="1205345" cy="241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INRIAPerson\My\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55" y="1524001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INRIAPerson\My\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55" y="1524001"/>
            <a:ext cx="1205345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INRIAPerson\My\m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5" y="1524000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04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78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352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61076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5105400" y="3934689"/>
            <a:ext cx="762000" cy="78971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HOG</a:t>
            </a:r>
            <a:endParaRPr lang="en-US" sz="1600" dirty="0"/>
          </a:p>
        </p:txBody>
      </p:sp>
      <p:sp>
        <p:nvSpPr>
          <p:cNvPr id="17" name="Down Arrow 16"/>
          <p:cNvSpPr/>
          <p:nvPr/>
        </p:nvSpPr>
        <p:spPr>
          <a:xfrm>
            <a:off x="5257800" y="5246132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5715000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44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075" y="1714748"/>
            <a:ext cx="5191850" cy="3971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4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Shift as Non-maxima </a:t>
            </a:r>
            <a:r>
              <a:rPr lang="en-US" dirty="0"/>
              <a:t>S</a:t>
            </a:r>
            <a:r>
              <a:rPr lang="en-US" dirty="0" smtClean="0"/>
              <a:t>uppression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952" y="1771380"/>
            <a:ext cx="4638096" cy="3858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92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622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62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62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62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62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623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623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623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623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43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6244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2343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7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827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82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82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82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2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2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8278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8279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280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8281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828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828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828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8287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8288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60993228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58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1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03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03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03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03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3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3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32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032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032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03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03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03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03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 eaLnBrk="1" hangingPunct="1"/>
            <a:endParaRPr lang="en-US" sz="1800" b="0"/>
          </a:p>
        </p:txBody>
      </p:sp>
      <p:sp>
        <p:nvSpPr>
          <p:cNvPr id="1460336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0337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806335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9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2368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236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237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237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7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37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237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237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237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2377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2378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2379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2380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238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2385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3546748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2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2815568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7244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27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7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41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441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441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441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42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42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4422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4423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4424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4425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4426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427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28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32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4433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3253226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6464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646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646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646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646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46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647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647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6472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6473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6474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6475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6476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6479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6480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63051664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6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1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851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146851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851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851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851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51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851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851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grpSp>
        <p:nvGrpSpPr>
          <p:cNvPr id="146852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852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852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852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8526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8527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024887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606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1560607" name="Rectangle 3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/>
              <a:t>Attraction basin: the region for which all trajectories lead to the same mode</a:t>
            </a:r>
          </a:p>
        </p:txBody>
      </p:sp>
      <p:grpSp>
        <p:nvGrpSpPr>
          <p:cNvPr id="1560608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156058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156058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60583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1560584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5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60586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7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 cmpd="sng">
              <a:solidFill>
                <a:srgbClr val="33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8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9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0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1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2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3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4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5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6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7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8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9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0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1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2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0609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5818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non-maximum suppression such as mean shift to find the modes.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505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42900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Successfully re-implement HOG descriptor.</a:t>
            </a:r>
          </a:p>
          <a:p>
            <a:r>
              <a:rPr lang="en-US" dirty="0" smtClean="0"/>
              <a:t>Propose the Spatial Selective Approach which take advantages of less informative center region of image window.</a:t>
            </a:r>
          </a:p>
          <a:p>
            <a:r>
              <a:rPr lang="en-US" dirty="0" smtClean="0"/>
              <a:t>Multi-level has more information about shape and contour of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Non-uniform grid of points.</a:t>
            </a:r>
          </a:p>
          <a:p>
            <a:r>
              <a:rPr lang="en-US" dirty="0" smtClean="0"/>
              <a:t>Combination of Spatial Selective and Multi-level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grid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676400"/>
            <a:ext cx="68484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8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N.  </a:t>
            </a:r>
            <a:r>
              <a:rPr lang="en-US" dirty="0" err="1" smtClean="0"/>
              <a:t>Dalal</a:t>
            </a:r>
            <a:r>
              <a:rPr lang="en-US" dirty="0" smtClean="0"/>
              <a:t>  and  B.  </a:t>
            </a:r>
            <a:r>
              <a:rPr lang="en-US" dirty="0" err="1" smtClean="0"/>
              <a:t>Triggs</a:t>
            </a:r>
            <a:r>
              <a:rPr lang="en-US" dirty="0" smtClean="0"/>
              <a:t>,  “Histograms  of  oriented  gradients  for human  detection,”  in  IEEE  Conference  on  Computer  Vision  and Pattern Recognition, 2005.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Subhransu</a:t>
            </a:r>
            <a:r>
              <a:rPr lang="en-US" dirty="0" smtClean="0"/>
              <a:t>  </a:t>
            </a:r>
            <a:r>
              <a:rPr lang="en-US" dirty="0" err="1" smtClean="0"/>
              <a:t>Maji</a:t>
            </a:r>
            <a:r>
              <a:rPr lang="en-US" dirty="0" smtClean="0"/>
              <a:t>  et  al.  Classification  using  Intersection  Kernel  Support Vector   Machines   is   Efficient.   IEEE   Computer   Vision   and   Pattern Recognition 2008</a:t>
            </a:r>
          </a:p>
          <a:p>
            <a:r>
              <a:rPr lang="en-US" dirty="0" smtClean="0"/>
              <a:t> C. Harris and M. Stephens.  A combined corner and edge detector.  In </a:t>
            </a:r>
            <a:r>
              <a:rPr lang="en-US" dirty="0" err="1" smtClean="0"/>
              <a:t>Alvey</a:t>
            </a:r>
            <a:r>
              <a:rPr lang="en-US" dirty="0"/>
              <a:t> </a:t>
            </a:r>
            <a:r>
              <a:rPr lang="en-US" dirty="0" smtClean="0"/>
              <a:t>Vision Conference, pages 147–151, 1988.</a:t>
            </a:r>
          </a:p>
          <a:p>
            <a:r>
              <a:rPr lang="en-US" dirty="0" smtClean="0"/>
              <a:t> D.  G.  Lowe.    Distinctive  image  features  from  scale-invariant  </a:t>
            </a:r>
            <a:r>
              <a:rPr lang="en-US" dirty="0" err="1" smtClean="0"/>
              <a:t>keypoints</a:t>
            </a:r>
            <a:r>
              <a:rPr lang="en-US" dirty="0" smtClean="0"/>
              <a:t>. </a:t>
            </a:r>
            <a:r>
              <a:rPr lang="en-US" smtClean="0"/>
              <a:t>International </a:t>
            </a:r>
            <a:r>
              <a:rPr lang="en-US" dirty="0" smtClean="0"/>
              <a:t>Journal of Computer Vision, 60(2):91–110, 2004.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in smart car system, or smart camera in general.</a:t>
            </a:r>
          </a:p>
          <a:p>
            <a:r>
              <a:rPr lang="en-US" dirty="0" smtClean="0"/>
              <a:t>Build a software to </a:t>
            </a:r>
            <a:r>
              <a:rPr lang="en-US" dirty="0"/>
              <a:t>categorize </a:t>
            </a:r>
            <a:r>
              <a:rPr lang="en-US" dirty="0" smtClean="0"/>
              <a:t>personal </a:t>
            </a:r>
            <a:r>
              <a:rPr lang="en-US" dirty="0"/>
              <a:t>album images to proper </a:t>
            </a:r>
            <a:r>
              <a:rPr lang="en-US" dirty="0" smtClean="0"/>
              <a:t>catalogue.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7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325"/>
            <a:ext cx="6172200" cy="5248275"/>
          </a:xfrm>
        </p:spPr>
        <p:txBody>
          <a:bodyPr/>
          <a:lstStyle/>
          <a:p>
            <a:r>
              <a:rPr lang="en-US" dirty="0" smtClean="0"/>
              <a:t>Huge variation in intra-class.</a:t>
            </a:r>
          </a:p>
          <a:p>
            <a:r>
              <a:rPr lang="en-US" dirty="0" smtClean="0"/>
              <a:t>Variable appearance and clothing.</a:t>
            </a:r>
          </a:p>
          <a:p>
            <a:r>
              <a:rPr lang="en-US" dirty="0" smtClean="0"/>
              <a:t>Complex background.</a:t>
            </a:r>
          </a:p>
          <a:p>
            <a:r>
              <a:rPr lang="en-US" dirty="0" smtClean="0"/>
              <a:t>Non-constraints illumination.</a:t>
            </a:r>
          </a:p>
          <a:p>
            <a:r>
              <a:rPr lang="en-US" dirty="0" smtClean="0"/>
              <a:t>Occlusions, different scales.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990600"/>
            <a:ext cx="21431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667000"/>
            <a:ext cx="2143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19600"/>
            <a:ext cx="21526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Existing approaches.</a:t>
            </a:r>
            <a:endParaRPr lang="en-US" dirty="0" smtClean="0"/>
          </a:p>
          <a:p>
            <a:r>
              <a:rPr lang="en-US" dirty="0" smtClean="0"/>
              <a:t>Motivation.</a:t>
            </a:r>
          </a:p>
          <a:p>
            <a:r>
              <a:rPr lang="en-US" dirty="0" smtClean="0"/>
              <a:t>Overview of methodology.</a:t>
            </a:r>
          </a:p>
          <a:p>
            <a:pPr lvl="1"/>
            <a:r>
              <a:rPr lang="en-US" dirty="0" smtClean="0"/>
              <a:t>Learning phase</a:t>
            </a:r>
            <a:endParaRPr lang="en-US" dirty="0"/>
          </a:p>
          <a:p>
            <a:pPr lvl="1"/>
            <a:r>
              <a:rPr lang="en-US" dirty="0" smtClean="0"/>
              <a:t>Detection</a:t>
            </a:r>
          </a:p>
          <a:p>
            <a:r>
              <a:rPr lang="en-US" dirty="0"/>
              <a:t>Some contributions:</a:t>
            </a:r>
          </a:p>
          <a:p>
            <a:pPr lvl="1"/>
            <a:r>
              <a:rPr lang="en-US" dirty="0" smtClean="0"/>
              <a:t>Spatial selective </a:t>
            </a:r>
            <a:r>
              <a:rPr lang="en-US" dirty="0" smtClean="0"/>
              <a:t>approach</a:t>
            </a:r>
            <a:endParaRPr lang="en-US" dirty="0"/>
          </a:p>
          <a:p>
            <a:pPr lvl="1"/>
            <a:r>
              <a:rPr lang="en-US" dirty="0"/>
              <a:t>Multi-level based approach</a:t>
            </a:r>
          </a:p>
          <a:p>
            <a:r>
              <a:rPr lang="en-US" dirty="0" smtClean="0"/>
              <a:t>Non-maxima Suppression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wavelets + </a:t>
            </a:r>
            <a:r>
              <a:rPr lang="en-US" dirty="0" smtClean="0"/>
              <a:t>SVM: </a:t>
            </a:r>
            <a:r>
              <a:rPr lang="en-US" dirty="0" err="1" smtClean="0"/>
              <a:t>Papageorgiou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Poggio</a:t>
            </a:r>
            <a:r>
              <a:rPr lang="en-US" dirty="0"/>
              <a:t>, 2000; Mohan et al </a:t>
            </a:r>
            <a:r>
              <a:rPr lang="en-US" dirty="0" smtClean="0"/>
              <a:t>2000</a:t>
            </a:r>
          </a:p>
          <a:p>
            <a:r>
              <a:rPr lang="en-US" dirty="0"/>
              <a:t>Rectangular differential features + </a:t>
            </a:r>
            <a:r>
              <a:rPr lang="en-US" dirty="0" err="1" smtClean="0"/>
              <a:t>adaBoost</a:t>
            </a:r>
            <a:r>
              <a:rPr lang="en-US" dirty="0" smtClean="0"/>
              <a:t>: Viola </a:t>
            </a:r>
            <a:r>
              <a:rPr lang="en-US" dirty="0"/>
              <a:t>&amp; Jones, </a:t>
            </a:r>
            <a:r>
              <a:rPr lang="en-US" dirty="0" smtClean="0"/>
              <a:t>2001</a:t>
            </a:r>
          </a:p>
          <a:p>
            <a:r>
              <a:rPr lang="en-US" dirty="0"/>
              <a:t>Model based </a:t>
            </a:r>
            <a:r>
              <a:rPr lang="en-US" dirty="0" smtClean="0"/>
              <a:t>methods: </a:t>
            </a:r>
            <a:r>
              <a:rPr lang="en-US" dirty="0" err="1" smtClean="0"/>
              <a:t>Felzenszwalb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Huttenlocher</a:t>
            </a:r>
            <a:r>
              <a:rPr lang="en-US" dirty="0"/>
              <a:t>, 2000;  </a:t>
            </a:r>
            <a:r>
              <a:rPr lang="en-US" dirty="0" err="1" smtClean="0"/>
              <a:t>Loffe</a:t>
            </a:r>
            <a:r>
              <a:rPr lang="en-US" dirty="0" smtClean="0"/>
              <a:t> </a:t>
            </a:r>
            <a:r>
              <a:rPr lang="en-US" dirty="0"/>
              <a:t>&amp; Forsyth, </a:t>
            </a:r>
            <a:r>
              <a:rPr lang="en-US" dirty="0" smtClean="0"/>
              <a:t>1999</a:t>
            </a:r>
          </a:p>
          <a:p>
            <a:r>
              <a:rPr lang="en-US" dirty="0"/>
              <a:t> Lowe, 1999 (SIFT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LBP, HOG,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of choosing 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blob structure based methods are false to object detection problem.</a:t>
            </a:r>
          </a:p>
          <a:p>
            <a:r>
              <a:rPr lang="en-US" dirty="0" smtClean="0"/>
              <a:t>Use the advantage of rigid shape of object.</a:t>
            </a:r>
          </a:p>
          <a:p>
            <a:r>
              <a:rPr lang="en-US" dirty="0" smtClean="0"/>
              <a:t>Low complexity and fast running time.</a:t>
            </a:r>
          </a:p>
          <a:p>
            <a:r>
              <a:rPr lang="en-US" dirty="0" smtClean="0"/>
              <a:t>Has a good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HOG description.</a:t>
            </a:r>
          </a:p>
          <a:p>
            <a:r>
              <a:rPr lang="en-US" dirty="0" smtClean="0"/>
              <a:t>Spatial Selective Method.</a:t>
            </a:r>
          </a:p>
          <a:p>
            <a:r>
              <a:rPr lang="en-US" dirty="0" smtClean="0"/>
              <a:t>Multi-level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4TGp_report_diagram">
  <a:themeElements>
    <a:clrScheme name="134TGp_report_diagram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4TGp_report_diagram 1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2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4972BB"/>
        </a:accent1>
        <a:accent2>
          <a:srgbClr val="6A99D8"/>
        </a:accent2>
        <a:accent3>
          <a:srgbClr val="FFFFFF"/>
        </a:accent3>
        <a:accent4>
          <a:srgbClr val="1C2E6A"/>
        </a:accent4>
        <a:accent5>
          <a:srgbClr val="B1BCDA"/>
        </a:accent5>
        <a:accent6>
          <a:srgbClr val="5F8AC4"/>
        </a:accent6>
        <a:hlink>
          <a:srgbClr val="96B1E6"/>
        </a:hlink>
        <a:folHlink>
          <a:srgbClr val="99C25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3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6E51A7"/>
        </a:accent1>
        <a:accent2>
          <a:srgbClr val="8C8EE0"/>
        </a:accent2>
        <a:accent3>
          <a:srgbClr val="FFFFFF"/>
        </a:accent3>
        <a:accent4>
          <a:srgbClr val="1C2E6A"/>
        </a:accent4>
        <a:accent5>
          <a:srgbClr val="BAB3D0"/>
        </a:accent5>
        <a:accent6>
          <a:srgbClr val="7E80CB"/>
        </a:accent6>
        <a:hlink>
          <a:srgbClr val="96B1E6"/>
        </a:hlink>
        <a:folHlink>
          <a:srgbClr val="7BB3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cdb2004134l</Template>
  <TotalTime>9995</TotalTime>
  <Words>763</Words>
  <Application>Microsoft Office PowerPoint</Application>
  <PresentationFormat>On-screen Show (4:3)</PresentationFormat>
  <Paragraphs>182</Paragraphs>
  <Slides>38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134TGp_report_diagram</vt:lpstr>
      <vt:lpstr>Image</vt:lpstr>
      <vt:lpstr>Pedestrian Detection and Localization</vt:lpstr>
      <vt:lpstr>Problem statement</vt:lpstr>
      <vt:lpstr>Some examples</vt:lpstr>
      <vt:lpstr>Applications</vt:lpstr>
      <vt:lpstr>Challenges</vt:lpstr>
      <vt:lpstr>Outline</vt:lpstr>
      <vt:lpstr>Existing approaches</vt:lpstr>
      <vt:lpstr>Motivation of choosing HOG</vt:lpstr>
      <vt:lpstr>Contributions</vt:lpstr>
      <vt:lpstr>Dataset</vt:lpstr>
      <vt:lpstr>Overview of methodology</vt:lpstr>
      <vt:lpstr>Learning Phase</vt:lpstr>
      <vt:lpstr>Detection Phase</vt:lpstr>
      <vt:lpstr>Scan image at all positions and scales</vt:lpstr>
      <vt:lpstr>Result of experiment</vt:lpstr>
      <vt:lpstr>Some Contributions</vt:lpstr>
      <vt:lpstr>Spatial Selective Approach</vt:lpstr>
      <vt:lpstr>Spatial Selective Approach</vt:lpstr>
      <vt:lpstr>Result</vt:lpstr>
      <vt:lpstr>Vector Length v.s Speed</vt:lpstr>
      <vt:lpstr>Multi-level Approach</vt:lpstr>
      <vt:lpstr>Multi-level Approach</vt:lpstr>
      <vt:lpstr>Result</vt:lpstr>
      <vt:lpstr>Result(cont…)</vt:lpstr>
      <vt:lpstr>Mean Shift as Non-maxima Suppression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Non-maximum suppression</vt:lpstr>
      <vt:lpstr>Conclusions</vt:lpstr>
      <vt:lpstr>Future work</vt:lpstr>
      <vt:lpstr>Non-uniform grid of points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pedestrians in static image</dc:title>
  <dc:creator>Linh Dang</dc:creator>
  <cp:lastModifiedBy>buu</cp:lastModifiedBy>
  <cp:revision>71</cp:revision>
  <dcterms:created xsi:type="dcterms:W3CDTF">2006-08-16T00:00:00Z</dcterms:created>
  <dcterms:modified xsi:type="dcterms:W3CDTF">2011-04-10T03:37:59Z</dcterms:modified>
</cp:coreProperties>
</file>